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7"/>
  </p:notesMasterIdLst>
  <p:sldIdLst>
    <p:sldId id="256" r:id="rId2"/>
    <p:sldId id="257" r:id="rId3"/>
    <p:sldId id="272" r:id="rId4"/>
    <p:sldId id="273" r:id="rId5"/>
    <p:sldId id="274" r:id="rId6"/>
    <p:sldId id="276" r:id="rId7"/>
    <p:sldId id="261" r:id="rId8"/>
    <p:sldId id="262" r:id="rId9"/>
    <p:sldId id="277" r:id="rId10"/>
    <p:sldId id="264" r:id="rId11"/>
    <p:sldId id="266" r:id="rId12"/>
    <p:sldId id="278" r:id="rId13"/>
    <p:sldId id="267" r:id="rId14"/>
    <p:sldId id="268" r:id="rId15"/>
    <p:sldId id="281" r:id="rId16"/>
    <p:sldId id="258" r:id="rId17"/>
    <p:sldId id="279" r:id="rId18"/>
    <p:sldId id="259" r:id="rId19"/>
    <p:sldId id="275" r:id="rId20"/>
    <p:sldId id="270" r:id="rId21"/>
    <p:sldId id="263" r:id="rId22"/>
    <p:sldId id="260" r:id="rId23"/>
    <p:sldId id="265" r:id="rId24"/>
    <p:sldId id="26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80" d="100"/>
          <a:sy n="80" d="100"/>
        </p:scale>
        <p:origin x="74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77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22D01-EFD7-48D7-AE45-BADCD7119D3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02CF6-95EC-46E1-AB55-30679AB8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68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EE8D7-9B1E-4DD0-9116-C4FB82E0D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5B04A-B074-4613-9EC0-047589468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04F93-A123-4C7A-8975-1E69212B3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6537E-F404-488D-A568-246B109B4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FDA05-BF65-4EF2-BF82-D8302740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99440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64651-C1CB-4E16-BBB7-0A73D9FE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86AF8C-B1F3-4EF2-ACA7-C6B31EFAC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57B2F-7AE5-4B4F-A3FE-A6952CEE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5F183-3000-4D58-8CFD-1B5ADD27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403F7-C530-4E9C-A1A4-4F52DA8E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80842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634074-EC15-4EA9-9703-BCAAA75385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B017DB-1F9E-4A26-81B3-610E75283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1C777-BF51-43BF-8028-5FD6E7664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D4FA9-FFAE-43C1-839C-B0AED0DDF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8727-C359-4A22-B13D-8D7292F0B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5309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DEBEC-6E64-4A54-B748-D4DEFAF9E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E2D49-868B-489E-A363-E3A362833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A0348-B130-47CF-BA77-452ADAD1D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0ACB0-7D9C-4DA3-B060-4601F033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A36C7-0123-42FE-8EED-C1C737DF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19111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F848-AA92-4A96-9AF0-CAAE43B9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4740D-609D-4465-9E4B-9BF346BE0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D15B5-4B99-4771-A51E-FDC711BF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645EE-FD8E-46B1-9A08-C1301768B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FEF42-0D9A-45B4-83CD-1B7B316DC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6977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6B99-D4DA-400E-9D2E-B0112CDE4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EB717-2BB5-4B9B-8911-6472A4DF9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B01E33-3CCC-4927-A72E-EECF6D8F4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3A709-0B06-46D0-9441-18A06D8E9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3FDC0-3A09-40FA-BB74-56B2E7D3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2AC6D-7B8C-4A37-ABEA-7D81318E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8868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B3BA-8DF4-4824-99AB-6D9E2C51F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5D4BB-1674-4AD7-98AA-AB39546A8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44008-A66A-48F1-8CDF-C86DE92F5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1035D7-0207-453D-9209-B3B53898F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B9EA17-8855-446B-ABE2-7D49F8A99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1AEFD9-8D3F-4607-9207-9772110BE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15BAA5-5B97-4E18-A13E-490C055C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A2E43E-0424-49B1-AA41-36BFF0A2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0578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1C759-B787-4C11-8140-B5EFEAB93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6A9F7A-D8DB-4FC3-9EFA-EC461EB9B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5E6D70-C501-4148-A2DF-5B7ADA83E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8254D9-FFCA-46E7-9B20-AF45BEC2A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94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0116A-1367-452C-8F37-F33ECD02C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17B05F-0BCC-4269-B547-C4F01E8B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A22F8-9A4A-43BC-A289-815CBAE35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6968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4BBD4-6539-4D37-A2F6-108899EB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5BEE-C68D-4987-81F1-8E2326260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6E826-6368-4CC5-BED5-DF9406884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6841E7-0A00-4613-A433-6CEE69F5D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EEC40-3222-4C43-9C7D-0D39D90A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1CB73-D126-4812-9E9B-60C7E3B9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8907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6AC32-19D4-4530-8DD1-D9AA0A30B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E666CC-6443-4B5A-88A5-521696FF46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5683C-D723-4737-BB78-515783115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9061A-069F-40A4-89A0-261E043A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D80CC-8819-4800-AD60-1D37B278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2ACF8-28EC-4ADF-8E81-AD6C79AF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2230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020957-46F8-4E2A-936D-53ECA23AD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132AB-EF5B-499D-9A76-D1A3331FC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4250C-AD6B-4F6D-9A3C-1445DF2E48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0CAB8-A276-46E1-9EBF-938DD4DA92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E3406-230F-47DC-A38B-869511A97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5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20052-71A9-9757-D674-6A0CBDD938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Energy conversion as the basis of energy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93E751-2900-DE13-F283-32D7DFD1B8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Fyodor </a:t>
            </a:r>
            <a:r>
              <a:rPr lang="en-US" dirty="0" err="1"/>
              <a:t>Malchik</a:t>
            </a:r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92B47CD-3F39-0639-6B21-275F3D8EF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78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DA0EC72-5211-F4CD-BE5F-E20F4B96805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Swinging Along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2D73047-1ABF-6341-FA7D-C034CCD495E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057400" y="2209800"/>
            <a:ext cx="800735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Think about the changes in energy when you are on a swing…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At what point do you have the most potential energy?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At what point do you have the most kinetic energy?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What happens to the mechanical energy?</a:t>
            </a:r>
          </a:p>
        </p:txBody>
      </p:sp>
      <p:pic>
        <p:nvPicPr>
          <p:cNvPr id="11268" name="Picture 4" descr="MMj02838900000[1]">
            <a:extLst>
              <a:ext uri="{FF2B5EF4-FFF2-40B4-BE49-F238E27FC236}">
                <a16:creationId xmlns:a16="http://schemas.microsoft.com/office/drawing/2014/main" id="{B9D083C9-2AAB-C05F-8763-D98E0522D1B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5029200"/>
            <a:ext cx="16002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MCEN00081_0000[1]">
            <a:extLst>
              <a:ext uri="{FF2B5EF4-FFF2-40B4-BE49-F238E27FC236}">
                <a16:creationId xmlns:a16="http://schemas.microsoft.com/office/drawing/2014/main" id="{BA92912E-A0E0-32A9-E6EA-5823364DB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1"/>
            <a:ext cx="1987550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10DCEFA-2652-209C-3631-12220D203CA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09800" y="9144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But how?  If I stop pumping while I’m swinging, I stop!!  So, where’s the energy?</a:t>
            </a:r>
          </a:p>
          <a:p>
            <a:pPr eaLnBrk="1" hangingPunct="1">
              <a:defRPr/>
            </a:pPr>
            <a:endParaRPr lang="en-US"/>
          </a:p>
        </p:txBody>
      </p:sp>
      <p:pic>
        <p:nvPicPr>
          <p:cNvPr id="12291" name="Picture 3" descr="MMj02836770000[1]">
            <a:extLst>
              <a:ext uri="{FF2B5EF4-FFF2-40B4-BE49-F238E27FC236}">
                <a16:creationId xmlns:a16="http://schemas.microsoft.com/office/drawing/2014/main" id="{0F235F4E-67F1-9950-0C14-A5B25179A54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971801"/>
            <a:ext cx="3962400" cy="257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MCj01566630000[1]">
            <a:extLst>
              <a:ext uri="{FF2B5EF4-FFF2-40B4-BE49-F238E27FC236}">
                <a16:creationId xmlns:a16="http://schemas.microsoft.com/office/drawing/2014/main" id="{21A6CDA9-08CE-404E-44A6-61A030BAD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124201"/>
            <a:ext cx="2895600" cy="23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8B86DE4-E052-300E-3E29-C79BA5E885B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Mechanical Energy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85D94BA-CCF9-24A5-EBBC-494F7E20902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362200" y="1905000"/>
            <a:ext cx="8007350" cy="2743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The energy in the system remains constant – the same!!</a:t>
            </a:r>
          </a:p>
        </p:txBody>
      </p:sp>
      <p:sp>
        <p:nvSpPr>
          <p:cNvPr id="13316" name="WordArt 4">
            <a:extLst>
              <a:ext uri="{FF2B5EF4-FFF2-40B4-BE49-F238E27FC236}">
                <a16:creationId xmlns:a16="http://schemas.microsoft.com/office/drawing/2014/main" id="{D2A75C38-E6C6-EDEA-03A9-174FEAE27FA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8200" y="3657600"/>
            <a:ext cx="9296400" cy="2362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The total amount of energy stays the SAME!!</a:t>
            </a:r>
          </a:p>
        </p:txBody>
      </p:sp>
      <p:pic>
        <p:nvPicPr>
          <p:cNvPr id="13317" name="Picture 5" descr="MCNA00179_0000[1]">
            <a:extLst>
              <a:ext uri="{FF2B5EF4-FFF2-40B4-BE49-F238E27FC236}">
                <a16:creationId xmlns:a16="http://schemas.microsoft.com/office/drawing/2014/main" id="{6A53F6DD-4B8B-AA51-5241-3A11716EC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0"/>
            <a:ext cx="13414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1F75080-4CB3-DCEE-AE40-A85795CBC03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Energy Changes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45871CF-8F1A-E249-457A-9FB26EEA430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600200" y="1905000"/>
            <a:ext cx="9144000" cy="4191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dirty="0"/>
              <a:t>You need to remember friction</a:t>
            </a:r>
            <a:r>
              <a:rPr lang="en-US" dirty="0"/>
              <a:t>…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dirty="0"/>
              <a:t>As you slow down on the swing, the hooks and the chain rub against each other and air pushes against the rider.</a:t>
            </a:r>
          </a:p>
        </p:txBody>
      </p:sp>
      <p:pic>
        <p:nvPicPr>
          <p:cNvPr id="14340" name="Picture 4" descr="MMj02834530000[1]">
            <a:extLst>
              <a:ext uri="{FF2B5EF4-FFF2-40B4-BE49-F238E27FC236}">
                <a16:creationId xmlns:a16="http://schemas.microsoft.com/office/drawing/2014/main" id="{143C3CC2-3059-FFF5-7AD1-01EF2662CB7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667001"/>
            <a:ext cx="441960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944307A-C5F4-C829-33E5-5096C372080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133600" y="152400"/>
            <a:ext cx="8007350" cy="6019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000" dirty="0"/>
              <a:t>Friction causes some of the mechanical energy of the swing to change to thermal energy.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4000" dirty="0"/>
          </a:p>
          <a:p>
            <a:pPr eaLnBrk="1" hangingPunct="1">
              <a:lnSpc>
                <a:spcPct val="80000"/>
              </a:lnSpc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defRPr/>
            </a:pPr>
            <a:endParaRPr lang="en-US" sz="4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4800" dirty="0"/>
              <a:t>Thermal Energy or </a:t>
            </a:r>
            <a:r>
              <a:rPr lang="en-US" sz="4800" u="sng" dirty="0">
                <a:solidFill>
                  <a:schemeClr val="folHlink"/>
                </a:solidFill>
              </a:rPr>
              <a:t>heat,</a:t>
            </a:r>
            <a:r>
              <a:rPr lang="en-US" sz="4800" dirty="0"/>
              <a:t>  is the kinetic energy of particles of matter. </a:t>
            </a:r>
            <a:endParaRPr lang="en-US" dirty="0"/>
          </a:p>
        </p:txBody>
      </p:sp>
      <p:pic>
        <p:nvPicPr>
          <p:cNvPr id="15363" name="Picture 3" descr="MMj02544740000[1]">
            <a:extLst>
              <a:ext uri="{FF2B5EF4-FFF2-40B4-BE49-F238E27FC236}">
                <a16:creationId xmlns:a16="http://schemas.microsoft.com/office/drawing/2014/main" id="{8F7FB174-388E-6A1C-6C73-A89509354BA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676400"/>
            <a:ext cx="23622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MCBD08417_0000[1]">
            <a:extLst>
              <a:ext uri="{FF2B5EF4-FFF2-40B4-BE49-F238E27FC236}">
                <a16:creationId xmlns:a16="http://schemas.microsoft.com/office/drawing/2014/main" id="{5D7A47C4-602B-7B06-060B-D9E398081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887539"/>
            <a:ext cx="1981200" cy="195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E1DA7-1C32-BD87-060D-B40E5C050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Thermal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79E02-E052-D07B-E0F1-3D06C46DD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It is the heat caused by the friction of the molecules moving fast and bumping into each other. That’s why it is </a:t>
            </a:r>
            <a:r>
              <a:rPr lang="en-US" b="1" dirty="0"/>
              <a:t>kinetic</a:t>
            </a:r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6EAB5930-9A13-17CF-4377-D46AF1580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5" y="3752850"/>
            <a:ext cx="3181350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5">
            <a:extLst>
              <a:ext uri="{FF2B5EF4-FFF2-40B4-BE49-F238E27FC236}">
                <a16:creationId xmlns:a16="http://schemas.microsoft.com/office/drawing/2014/main" id="{4188279C-6A0D-1163-3FDA-EE187ED1A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81400"/>
            <a:ext cx="28575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B99EF0C-F989-3D03-4D3E-888DC3B1812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1" y="-228600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Changing Forms of Energy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11D558D-5F9A-634A-232E-FB2132BBDFC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752600" y="838200"/>
            <a:ext cx="8007350" cy="4191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/>
              <a:t>Energy is most noticeable as it transforms from one type to another.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600" u="sng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u="sng" dirty="0"/>
              <a:t>Electrical energy</a:t>
            </a:r>
            <a:r>
              <a:rPr lang="en-US" sz="3600" dirty="0"/>
              <a:t> comes from the </a:t>
            </a:r>
            <a:r>
              <a:rPr lang="en-US" sz="3600" dirty="0">
                <a:solidFill>
                  <a:schemeClr val="folHlink"/>
                </a:solidFill>
              </a:rPr>
              <a:t>movement </a:t>
            </a:r>
            <a:r>
              <a:rPr lang="en-US" sz="3600" dirty="0"/>
              <a:t>of electrons.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/>
              <a:t>Do you think electricity is potential or kinetic energy?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600" dirty="0"/>
          </a:p>
        </p:txBody>
      </p:sp>
      <p:pic>
        <p:nvPicPr>
          <p:cNvPr id="17412" name="Picture 7" descr="MMj02840100000[1]">
            <a:extLst>
              <a:ext uri="{FF2B5EF4-FFF2-40B4-BE49-F238E27FC236}">
                <a16:creationId xmlns:a16="http://schemas.microsoft.com/office/drawing/2014/main" id="{97CBD685-2277-9AED-D4BA-BD976C14ED8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1600201"/>
            <a:ext cx="106680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0A219E7-3585-6C51-CDC1-4E0894A87DA3}"/>
              </a:ext>
            </a:extLst>
          </p:cNvPr>
          <p:cNvSpPr txBox="1"/>
          <p:nvPr/>
        </p:nvSpPr>
        <p:spPr>
          <a:xfrm>
            <a:off x="3505200" y="5562600"/>
            <a:ext cx="41148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0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Kinetic!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843CF-2743-88B8-FCA1-E878CE971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320676"/>
            <a:ext cx="89154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/>
              <a:t>Examples of Electric Energy  Converting to another kind of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FA94E-B3CD-BC1B-49B6-56865A3B6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114550"/>
            <a:ext cx="89916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Radio electric to sound energy</a:t>
            </a:r>
          </a:p>
          <a:p>
            <a:pPr eaLnBrk="1" hangingPunct="1">
              <a:defRPr/>
            </a:pPr>
            <a:r>
              <a:rPr lang="en-US" dirty="0" err="1"/>
              <a:t>Lightbulb</a:t>
            </a:r>
            <a:r>
              <a:rPr lang="en-US" dirty="0"/>
              <a:t>, electric to light or thermal energy</a:t>
            </a:r>
          </a:p>
          <a:p>
            <a:pPr eaLnBrk="1" hangingPunct="1">
              <a:defRPr/>
            </a:pPr>
            <a:r>
              <a:rPr lang="en-US" dirty="0"/>
              <a:t>Hair dryer, electric to thermal energy</a:t>
            </a:r>
          </a:p>
        </p:txBody>
      </p:sp>
      <p:pic>
        <p:nvPicPr>
          <p:cNvPr id="18436" name="Picture 4" descr="MCj02903950000[1]">
            <a:extLst>
              <a:ext uri="{FF2B5EF4-FFF2-40B4-BE49-F238E27FC236}">
                <a16:creationId xmlns:a16="http://schemas.microsoft.com/office/drawing/2014/main" id="{60FE7205-DAA1-982F-5637-C9E6033A2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0" y="4191000"/>
            <a:ext cx="2844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MCj02909300000[1]">
            <a:extLst>
              <a:ext uri="{FF2B5EF4-FFF2-40B4-BE49-F238E27FC236}">
                <a16:creationId xmlns:a16="http://schemas.microsoft.com/office/drawing/2014/main" id="{CC6B3434-5721-1A34-9F1A-FBFD240A6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572000"/>
            <a:ext cx="114935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MMj03367980000[1]">
            <a:extLst>
              <a:ext uri="{FF2B5EF4-FFF2-40B4-BE49-F238E27FC236}">
                <a16:creationId xmlns:a16="http://schemas.microsoft.com/office/drawing/2014/main" id="{A27E4BB3-2F4A-B272-D771-411D8A066E6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419600"/>
            <a:ext cx="2667000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FB153C8-09B2-90FD-BD53-C3FA863FBDF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Changing forms of Energy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DB658BF-048F-F08B-A6BF-326ED37EEA6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362200" y="17526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/>
              <a:t>Chemical Energy </a:t>
            </a:r>
            <a:r>
              <a:rPr lang="en-US" sz="4400" dirty="0"/>
              <a:t>is the energy that holds bonds between atoms together. This is potential because you don’t get the energy until you</a:t>
            </a:r>
            <a:r>
              <a:rPr lang="en-US" sz="4400" dirty="0">
                <a:solidFill>
                  <a:schemeClr val="folHlink"/>
                </a:solidFill>
              </a:rPr>
              <a:t> break</a:t>
            </a:r>
            <a:r>
              <a:rPr lang="en-US" sz="4400" dirty="0"/>
              <a:t> the bonds.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D2672A7-605F-521D-08CB-24BB72F10E2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Chemical Energy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8C33CE1-91C8-DC09-C89F-3A3DFA7E8AE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1524000"/>
            <a:ext cx="8007350" cy="419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dirty="0"/>
              <a:t>An example of transforming chemical energy is a car engine.  Chemical potential energy in gasoline is transformed into kinetic energy of the car as it moves</a:t>
            </a:r>
          </a:p>
        </p:txBody>
      </p:sp>
      <p:pic>
        <p:nvPicPr>
          <p:cNvPr id="20484" name="Picture 4" descr="MCIN00694_0000[1]">
            <a:extLst>
              <a:ext uri="{FF2B5EF4-FFF2-40B4-BE49-F238E27FC236}">
                <a16:creationId xmlns:a16="http://schemas.microsoft.com/office/drawing/2014/main" id="{E8995107-FDAB-B986-073C-FA8C6B765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044950"/>
            <a:ext cx="3505200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MCIN00466_0000[1]">
            <a:extLst>
              <a:ext uri="{FF2B5EF4-FFF2-40B4-BE49-F238E27FC236}">
                <a16:creationId xmlns:a16="http://schemas.microsoft.com/office/drawing/2014/main" id="{CFCE7CA9-EE07-A445-3E88-984F1DD04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876801"/>
            <a:ext cx="2438400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C26C260-2879-FFE7-46E9-4B75FB014E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Conservation of Energy</a:t>
            </a:r>
          </a:p>
        </p:txBody>
      </p:sp>
      <p:pic>
        <p:nvPicPr>
          <p:cNvPr id="3076" name="Picture 4" descr="MMAG00334_0000[1]">
            <a:extLst>
              <a:ext uri="{FF2B5EF4-FFF2-40B4-BE49-F238E27FC236}">
                <a16:creationId xmlns:a16="http://schemas.microsoft.com/office/drawing/2014/main" id="{EE2BF7C8-30E1-A8C1-8FD1-882146078E9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1"/>
            <a:ext cx="15240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499238F-3A1D-9DAD-217D-B99B9C6B3F8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Energy in Your Body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5D1910E-1B48-A117-66A0-CEEAA8DBE61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362200" y="1905000"/>
            <a:ext cx="800735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Even the energy converted in your body follows the law of conservation of energy.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/>
          </a:p>
          <a:p>
            <a:pPr eaLnBrk="1" hangingPunct="1">
              <a:lnSpc>
                <a:spcPct val="90000"/>
              </a:lnSpc>
              <a:defRPr/>
            </a:pPr>
            <a:endParaRPr lang="en-US"/>
          </a:p>
          <a:p>
            <a:pPr eaLnBrk="1" hangingPunct="1">
              <a:lnSpc>
                <a:spcPct val="90000"/>
              </a:lnSpc>
              <a:defRPr/>
            </a:pPr>
            <a:endParaRPr lang="en-US"/>
          </a:p>
          <a:p>
            <a:pPr eaLnBrk="1" hangingPunct="1">
              <a:lnSpc>
                <a:spcPct val="90000"/>
              </a:lnSpc>
              <a:defRPr/>
            </a:pPr>
            <a:endParaRPr lang="en-US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Chemical potential energy is transferred to kinetic energy that allows your body to move!!</a:t>
            </a:r>
          </a:p>
        </p:txBody>
      </p:sp>
      <p:pic>
        <p:nvPicPr>
          <p:cNvPr id="21508" name="Picture 4" descr="MPj04018530000[1]">
            <a:extLst>
              <a:ext uri="{FF2B5EF4-FFF2-40B4-BE49-F238E27FC236}">
                <a16:creationId xmlns:a16="http://schemas.microsoft.com/office/drawing/2014/main" id="{B86FECDD-0ABA-4209-3F4C-22EFA3327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956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MMj03365760000[1]">
            <a:extLst>
              <a:ext uri="{FF2B5EF4-FFF2-40B4-BE49-F238E27FC236}">
                <a16:creationId xmlns:a16="http://schemas.microsoft.com/office/drawing/2014/main" id="{92676215-6CDC-7D01-ED34-634FCAC5261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2971800"/>
            <a:ext cx="16414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6118311-9283-C9D1-DF13-4B3E084CFC1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Mechanical Energy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A7C17C8-10FB-B79C-C3A6-4E698B9F9F0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362200" y="1905000"/>
            <a:ext cx="8007350" cy="2743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The energy in the system remains constant!!</a:t>
            </a:r>
          </a:p>
        </p:txBody>
      </p:sp>
      <p:sp>
        <p:nvSpPr>
          <p:cNvPr id="22532" name="WordArt 4">
            <a:extLst>
              <a:ext uri="{FF2B5EF4-FFF2-40B4-BE49-F238E27FC236}">
                <a16:creationId xmlns:a16="http://schemas.microsoft.com/office/drawing/2014/main" id="{02075E23-CCCD-C3EF-F7CA-E9CCCF64AF5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0" y="3657600"/>
            <a:ext cx="8153400" cy="2362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The total amount of energy stays the SAME!!</a:t>
            </a:r>
          </a:p>
        </p:txBody>
      </p:sp>
      <p:pic>
        <p:nvPicPr>
          <p:cNvPr id="22533" name="Picture 5" descr="MCNA00179_0000[1]">
            <a:extLst>
              <a:ext uri="{FF2B5EF4-FFF2-40B4-BE49-F238E27FC236}">
                <a16:creationId xmlns:a16="http://schemas.microsoft.com/office/drawing/2014/main" id="{6613455F-711D-D0BE-1A12-A3C3FBD3F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0"/>
            <a:ext cx="13414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1BF204A-21BA-1E49-0D8C-2AFA2250C47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KE and PE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BBED5E0-EE59-3D82-C196-AF93FAAE737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In many situations, there is a conversion between potential and kinetic energy.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 total amount of potential and kinetic energy in a system is called the mechanical energy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Mechanical energy = PE + KE</a:t>
            </a:r>
          </a:p>
        </p:txBody>
      </p:sp>
      <p:pic>
        <p:nvPicPr>
          <p:cNvPr id="23556" name="Picture 4" descr="MCj02864420000[1]">
            <a:extLst>
              <a:ext uri="{FF2B5EF4-FFF2-40B4-BE49-F238E27FC236}">
                <a16:creationId xmlns:a16="http://schemas.microsoft.com/office/drawing/2014/main" id="{752AB770-D84F-E942-00F8-401DF8DDD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419600"/>
            <a:ext cx="17224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 descr="MMj03546390000[1]">
            <a:extLst>
              <a:ext uri="{FF2B5EF4-FFF2-40B4-BE49-F238E27FC236}">
                <a16:creationId xmlns:a16="http://schemas.microsoft.com/office/drawing/2014/main" id="{E4CEEF0F-35F6-C864-AC3F-BAADD669DBC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2401"/>
            <a:ext cx="213360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FFB45F9-8D6B-40F1-DD05-79F24C20F5A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Law of Conservation of Energy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138C417-8900-A7CD-F935-5712CB32AA5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981200" y="1676400"/>
            <a:ext cx="83883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solidFill>
                  <a:schemeClr val="folHlink"/>
                </a:solidFill>
              </a:rPr>
              <a:t>The Law of Conservation of Energy states that energy cannot be created or destroyed. It can only be transformed!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 big picture… the total energy in the universe remains constant.</a:t>
            </a:r>
          </a:p>
        </p:txBody>
      </p:sp>
      <p:pic>
        <p:nvPicPr>
          <p:cNvPr id="24580" name="Picture 4" descr="MCj02381620000[1]">
            <a:extLst>
              <a:ext uri="{FF2B5EF4-FFF2-40B4-BE49-F238E27FC236}">
                <a16:creationId xmlns:a16="http://schemas.microsoft.com/office/drawing/2014/main" id="{9710F217-27D7-3E7F-962D-865076B8A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200401"/>
            <a:ext cx="26670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1E7566E-9284-FBBE-49A6-FE34FBC8629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Conservation of Energy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4F61367-F086-17B0-7CDE-7BDAB071EA0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Energy is transformed… not destroyed!!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  <p:sp>
        <p:nvSpPr>
          <p:cNvPr id="25604" name="WordArt 4">
            <a:extLst>
              <a:ext uri="{FF2B5EF4-FFF2-40B4-BE49-F238E27FC236}">
                <a16:creationId xmlns:a16="http://schemas.microsoft.com/office/drawing/2014/main" id="{0127A4F9-3E5D-AADF-B1FC-5E1A46024CE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0" y="3124200"/>
            <a:ext cx="8382000" cy="2743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The total amount of energy stays the SAME!!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17E9A-4BCD-851F-5581-2292168D9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6112B-BE3A-7B2A-6A0E-320C2301D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531A991-5CB0-F6EC-2490-27598679191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DE8616B-35F8-8018-33F5-0E8F7C11A5C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/>
              <a:t>How did you get to school today?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/>
              <a:t>If you walked, did you get tired? Why do you think you got tired?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/>
              <a:t>If you rode in a vehicle, did the vehicle ever just shut down and stop for no reason?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8C98704-A6A2-2E64-BD7F-85FD531C9C3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0" y="244476"/>
            <a:ext cx="8382000" cy="7461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Energy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5415C9C-02FC-EC55-CA58-47DD7F32B02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981200" y="1066800"/>
            <a:ext cx="8388350" cy="5029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400" dirty="0"/>
              <a:t>You were able to travel this morning because of  </a:t>
            </a:r>
            <a:r>
              <a:rPr lang="en-US" sz="4400" dirty="0">
                <a:solidFill>
                  <a:schemeClr val="folHlink"/>
                </a:solidFill>
              </a:rPr>
              <a:t>Energy.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4400" dirty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000" dirty="0"/>
              <a:t>This is the ability or capacity of any physical system to do  </a:t>
            </a:r>
            <a:r>
              <a:rPr lang="en-US" sz="4000" dirty="0">
                <a:solidFill>
                  <a:schemeClr val="folHlink"/>
                </a:solidFill>
              </a:rPr>
              <a:t>Work</a:t>
            </a:r>
            <a:r>
              <a:rPr lang="en-US" sz="4000" dirty="0"/>
              <a:t>.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4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000" dirty="0"/>
              <a:t>All work is done by  </a:t>
            </a:r>
            <a:r>
              <a:rPr lang="en-US" sz="4000" dirty="0">
                <a:solidFill>
                  <a:schemeClr val="folHlink"/>
                </a:solidFill>
              </a:rPr>
              <a:t>Energy.</a:t>
            </a:r>
            <a:r>
              <a:rPr lang="en-US" sz="4000" dirty="0"/>
              <a:t> Since there are so many different kinds of forces, energy often takes on many different forms.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400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845C9F4-C02F-B4A5-FD05-B19F375403E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0" y="244476"/>
            <a:ext cx="8686800" cy="7461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Two BASIC Forms of Energy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900E92E-3427-C074-E08E-0FF08A3FD1A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828800" y="990600"/>
            <a:ext cx="854075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000" dirty="0"/>
              <a:t>There are two basic forms of energy: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000" dirty="0">
                <a:solidFill>
                  <a:schemeClr val="folHlink"/>
                </a:solidFill>
              </a:rPr>
              <a:t>Kinetic Energy</a:t>
            </a:r>
            <a:r>
              <a:rPr lang="en-US" sz="4000" dirty="0"/>
              <a:t> and </a:t>
            </a:r>
            <a:r>
              <a:rPr lang="en-US" sz="4000" dirty="0">
                <a:solidFill>
                  <a:schemeClr val="folHlink"/>
                </a:solidFill>
              </a:rPr>
              <a:t>Potential Energy</a:t>
            </a:r>
            <a:r>
              <a:rPr lang="en-US" sz="4000" dirty="0"/>
              <a:t>.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4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4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4000" dirty="0"/>
          </a:p>
          <a:p>
            <a:pPr eaLnBrk="1" hangingPunct="1">
              <a:lnSpc>
                <a:spcPct val="80000"/>
              </a:lnSpc>
              <a:defRPr/>
            </a:pPr>
            <a:endParaRPr lang="en-US" sz="1600" dirty="0"/>
          </a:p>
        </p:txBody>
      </p:sp>
      <p:pic>
        <p:nvPicPr>
          <p:cNvPr id="6148" name="Picture 5" descr="http://images.tutorvista.com/cms/formulaimages/83/potential-energy-formulas-image.PNG">
            <a:extLst>
              <a:ext uri="{FF2B5EF4-FFF2-40B4-BE49-F238E27FC236}">
                <a16:creationId xmlns:a16="http://schemas.microsoft.com/office/drawing/2014/main" id="{D33587BF-7023-8F0B-D659-DC03877D6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275" y="3048001"/>
            <a:ext cx="3790950" cy="288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>
            <a:extLst>
              <a:ext uri="{FF2B5EF4-FFF2-40B4-BE49-F238E27FC236}">
                <a16:creationId xmlns:a16="http://schemas.microsoft.com/office/drawing/2014/main" id="{83E52293-318D-BB8E-337C-C7F29F42A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679699"/>
            <a:ext cx="9096375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85C9F-ED8F-C3BB-6941-7EFEB1F62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2 Basic Forms of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CD9AA-88A0-3741-8E9B-363A75159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1447800"/>
            <a:ext cx="8007350" cy="4191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800" dirty="0"/>
              <a:t>All types of energy fall under these two categories (forms).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4800" dirty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800" dirty="0">
                <a:solidFill>
                  <a:schemeClr val="folHlink"/>
                </a:solidFill>
              </a:rPr>
              <a:t>Kinetic </a:t>
            </a:r>
            <a:r>
              <a:rPr lang="en-US" sz="4800" dirty="0"/>
              <a:t>Energy are forms of energy in motion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800" dirty="0">
                <a:solidFill>
                  <a:schemeClr val="folHlink"/>
                </a:solidFill>
              </a:rPr>
              <a:t>Potential </a:t>
            </a:r>
            <a:r>
              <a:rPr lang="en-US" sz="4800" dirty="0"/>
              <a:t>Energy are forms of energy that are stored.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6154E94-FB1B-F46D-CA3E-816E4B921A3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Mechanical Energy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DF5154E-6424-7042-9DB3-A3AEBD4154B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733675" y="1974851"/>
            <a:ext cx="5189538" cy="409257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Mechanical energy is due to the position and motion of the object.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What happens to the mechanical energy of an apple as it falls from a tree?</a:t>
            </a:r>
          </a:p>
        </p:txBody>
      </p:sp>
      <p:pic>
        <p:nvPicPr>
          <p:cNvPr id="8196" name="Picture 4" descr="MCj03010660000[1]">
            <a:extLst>
              <a:ext uri="{FF2B5EF4-FFF2-40B4-BE49-F238E27FC236}">
                <a16:creationId xmlns:a16="http://schemas.microsoft.com/office/drawing/2014/main" id="{04DCC7B8-A83A-B362-F110-1FF6A4F68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12420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MCj01981750000[1]">
            <a:extLst>
              <a:ext uri="{FF2B5EF4-FFF2-40B4-BE49-F238E27FC236}">
                <a16:creationId xmlns:a16="http://schemas.microsoft.com/office/drawing/2014/main" id="{0A2B6DE8-6466-10A2-350F-EA13BBAD7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1" y="609601"/>
            <a:ext cx="1903413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E0A4D4C-0E66-8FAF-13D3-F9D788FAA2C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Energy Changes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1A757BC-B109-4839-B1BC-C92714EEF86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As the apple falls to the ground, its height decreases.  Therefore, its GPE decreases.</a:t>
            </a:r>
          </a:p>
          <a:p>
            <a:pPr eaLnBrk="1" hangingPunct="1">
              <a:defRPr/>
            </a:pPr>
            <a:r>
              <a:rPr lang="en-US"/>
              <a:t>The potential energy is not lost… it is converted into kinetic energy as the velocity of the apple increases.</a:t>
            </a:r>
          </a:p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What happens to the mechanical energy?</a:t>
            </a:r>
          </a:p>
        </p:txBody>
      </p:sp>
      <p:pic>
        <p:nvPicPr>
          <p:cNvPr id="9220" name="Picture 4" descr="MCED00245_0000[1]">
            <a:extLst>
              <a:ext uri="{FF2B5EF4-FFF2-40B4-BE49-F238E27FC236}">
                <a16:creationId xmlns:a16="http://schemas.microsoft.com/office/drawing/2014/main" id="{0B071ABA-A4A8-DCE5-A1C6-F2E8BACF1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4343401"/>
            <a:ext cx="1611313" cy="218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0514134-C94E-AA0C-75ED-05AE7911BB5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Mechanical Energy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ED2820C-C901-93F6-4205-95CE0293AE8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362200" y="1905000"/>
            <a:ext cx="8007350" cy="2743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The energy in the system remains constant – the same!!</a:t>
            </a:r>
          </a:p>
        </p:txBody>
      </p:sp>
      <p:sp>
        <p:nvSpPr>
          <p:cNvPr id="10244" name="WordArt 4">
            <a:extLst>
              <a:ext uri="{FF2B5EF4-FFF2-40B4-BE49-F238E27FC236}">
                <a16:creationId xmlns:a16="http://schemas.microsoft.com/office/drawing/2014/main" id="{0AA0DC9E-4843-8F4C-4BD3-A8B671062E1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8200" y="3657600"/>
            <a:ext cx="9296400" cy="2362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The total amount of energy stays the SAME!!</a:t>
            </a:r>
          </a:p>
        </p:txBody>
      </p:sp>
      <p:pic>
        <p:nvPicPr>
          <p:cNvPr id="10245" name="Picture 5" descr="MCNA00179_0000[1]">
            <a:extLst>
              <a:ext uri="{FF2B5EF4-FFF2-40B4-BE49-F238E27FC236}">
                <a16:creationId xmlns:a16="http://schemas.microsoft.com/office/drawing/2014/main" id="{3B309504-194A-5985-4DF1-97620177E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0"/>
            <a:ext cx="13414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Tasks for the Olympiad 2023</Template>
  <TotalTime>1034</TotalTime>
  <Words>717</Words>
  <Application>Microsoft Office PowerPoint</Application>
  <PresentationFormat>Широкоэкранный</PresentationFormat>
  <Paragraphs>100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Impact</vt:lpstr>
      <vt:lpstr>Wingdings</vt:lpstr>
      <vt:lpstr>Тема Office</vt:lpstr>
      <vt:lpstr>Energy conversion as the basis of energy</vt:lpstr>
      <vt:lpstr>Conservation of Energy</vt:lpstr>
      <vt:lpstr>Презентация PowerPoint</vt:lpstr>
      <vt:lpstr>Energy</vt:lpstr>
      <vt:lpstr>Two BASIC Forms of Energy</vt:lpstr>
      <vt:lpstr>2 Basic Forms of Energy</vt:lpstr>
      <vt:lpstr>Mechanical Energy</vt:lpstr>
      <vt:lpstr>Energy Changes</vt:lpstr>
      <vt:lpstr>Mechanical Energy</vt:lpstr>
      <vt:lpstr>Swinging Along</vt:lpstr>
      <vt:lpstr>Презентация PowerPoint</vt:lpstr>
      <vt:lpstr>Mechanical Energy</vt:lpstr>
      <vt:lpstr>Energy Changes</vt:lpstr>
      <vt:lpstr>Презентация PowerPoint</vt:lpstr>
      <vt:lpstr>Thermal Energy</vt:lpstr>
      <vt:lpstr>Changing Forms of Energy</vt:lpstr>
      <vt:lpstr>Examples of Electric Energy  Converting to another kind of Energy</vt:lpstr>
      <vt:lpstr>Changing forms of Energy</vt:lpstr>
      <vt:lpstr>Chemical Energy</vt:lpstr>
      <vt:lpstr>Energy in Your Body</vt:lpstr>
      <vt:lpstr>Mechanical Energy</vt:lpstr>
      <vt:lpstr>KE and PE</vt:lpstr>
      <vt:lpstr>The Law of Conservation of Energy</vt:lpstr>
      <vt:lpstr>Conservation of Energy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Jdfv dn    mdv</dc:title>
  <dc:creator>Csavdari Alexandra</dc:creator>
  <cp:lastModifiedBy>Olzhas Kaupbay</cp:lastModifiedBy>
  <cp:revision>95</cp:revision>
  <dcterms:created xsi:type="dcterms:W3CDTF">2019-08-21T09:38:45Z</dcterms:created>
  <dcterms:modified xsi:type="dcterms:W3CDTF">2023-11-08T10:52:29Z</dcterms:modified>
</cp:coreProperties>
</file>